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5" r:id="rId5"/>
    <p:sldId id="267" r:id="rId6"/>
    <p:sldId id="262" r:id="rId7"/>
    <p:sldId id="263" r:id="rId8"/>
    <p:sldId id="256" r:id="rId9"/>
    <p:sldId id="259" r:id="rId10"/>
    <p:sldId id="257" r:id="rId11"/>
    <p:sldId id="258" r:id="rId12"/>
    <p:sldId id="260" r:id="rId13"/>
    <p:sldId id="26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5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0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B3D1489-AC5D-6449-B1F1-0BF4D462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92896"/>
            <a:ext cx="1152128" cy="11521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7DFB84-9D5D-0747-8927-B6F2AC13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492896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FCE1E56-06BD-E540-8431-D885CE709BFC}"/>
              </a:ext>
            </a:extLst>
          </p:cNvPr>
          <p:cNvSpPr/>
          <p:nvPr/>
        </p:nvSpPr>
        <p:spPr>
          <a:xfrm>
            <a:off x="4367808" y="2276872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○○してください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3FC944-203A-B942-A2D2-BA458A60CBF1}"/>
              </a:ext>
            </a:extLst>
          </p:cNvPr>
          <p:cNvSpPr txBox="1"/>
          <p:nvPr/>
        </p:nvSpPr>
        <p:spPr>
          <a:xfrm>
            <a:off x="2711624" y="17728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オブジェクト</a:t>
            </a:r>
            <a:endParaRPr kumimoji="1" lang="en-US" altLang="ja-JP" sz="1600"/>
          </a:p>
          <a:p>
            <a:pPr algn="ctr"/>
            <a:r>
              <a:rPr lang="en-US" altLang="ja-JP" sz="1600"/>
              <a:t>(obj)</a:t>
            </a:r>
            <a:endParaRPr kumimoji="1" lang="ja-JP" altLang="en-US" sz="16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342AAA-C1AB-1847-B102-7A5C0875495B}"/>
              </a:ext>
            </a:extLst>
          </p:cNvPr>
          <p:cNvSpPr txBox="1"/>
          <p:nvPr/>
        </p:nvSpPr>
        <p:spPr>
          <a:xfrm>
            <a:off x="4799856" y="1628800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/>
              <a:t>メッセージ</a:t>
            </a:r>
            <a:endParaRPr kumimoji="1" lang="en-US" altLang="ja-JP" sz="1600"/>
          </a:p>
          <a:p>
            <a:pPr algn="ctr"/>
            <a:r>
              <a:rPr lang="en-US" altLang="ja-JP" sz="1600"/>
              <a:t>(do_something)</a:t>
            </a:r>
            <a:endParaRPr kumimoji="1" lang="ja-JP" altLang="en-US" sz="1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840BA-02FF-3B43-954C-7CACA8029426}"/>
              </a:ext>
            </a:extLst>
          </p:cNvPr>
          <p:cNvSpPr txBox="1"/>
          <p:nvPr/>
        </p:nvSpPr>
        <p:spPr>
          <a:xfrm>
            <a:off x="3431704" y="260648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オブジェクトとメッセージ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F24EE5-90D7-E442-B044-790BEB71793B}"/>
              </a:ext>
            </a:extLst>
          </p:cNvPr>
          <p:cNvSpPr/>
          <p:nvPr/>
        </p:nvSpPr>
        <p:spPr>
          <a:xfrm>
            <a:off x="3143672" y="836712"/>
            <a:ext cx="4628190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obj.do_something()</a:t>
            </a:r>
          </a:p>
        </p:txBody>
      </p:sp>
    </p:spTree>
    <p:extLst>
      <p:ext uri="{BB962C8B-B14F-4D97-AF65-F5344CB8AC3E}">
        <p14:creationId xmlns:p14="http://schemas.microsoft.com/office/powerpoint/2010/main" val="12759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グループ化 20"/>
          <p:cNvGrpSpPr/>
          <p:nvPr/>
        </p:nvGrpSpPr>
        <p:grpSpPr>
          <a:xfrm>
            <a:off x="775335" y="386080"/>
            <a:ext cx="6278880" cy="5049520"/>
            <a:chOff x="775335" y="386080"/>
            <a:chExt cx="6278880" cy="504952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77533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102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指の本数が</a:t>
              </a:r>
              <a:r>
                <a:rPr lang="en-US" altLang="ja-JP" dirty="0"/>
                <a:t>5</a:t>
              </a:r>
              <a:r>
                <a:rPr lang="ja-JP" altLang="en-US" dirty="0"/>
                <a:t>本を超えたらその手は死亡</a:t>
              </a:r>
              <a:endParaRPr kumimoji="1" lang="ja-JP" altLang="en-US" dirty="0"/>
            </a:p>
          </p:txBody>
        </p:sp>
        <p:cxnSp>
          <p:nvCxnSpPr>
            <p:cNvPr id="18" name="直線矢印コネクタ 17"/>
            <p:cNvCxnSpPr>
              <a:stCxn id="2050" idx="0"/>
              <a:endCxn id="2052" idx="0"/>
            </p:cNvCxnSpPr>
            <p:nvPr/>
          </p:nvCxnSpPr>
          <p:spPr>
            <a:xfrm flipH="1">
              <a:off x="1337310" y="2382520"/>
              <a:ext cx="148336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5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5869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35" y="337312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446905" y="95377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æã®æ°ãæ¹ã®ã¤ã©ã¹ãã3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0265" y="95377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155632" y="321960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2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55537" y="386080"/>
            <a:ext cx="7143657" cy="5069840"/>
            <a:chOff x="455537" y="386080"/>
            <a:chExt cx="7143657" cy="5069840"/>
          </a:xfrm>
        </p:grpSpPr>
        <p:pic>
          <p:nvPicPr>
            <p:cNvPr id="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51084" y="337312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1635761" y="386080"/>
              <a:ext cx="43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両手が死んだら負け</a:t>
              </a:r>
              <a:endParaRPr kumimoji="1" lang="ja-JP" altLang="en-US" dirty="0"/>
            </a:p>
          </p:txBody>
        </p:sp>
        <p:sp>
          <p:nvSpPr>
            <p:cNvPr id="19" name="右矢印 18"/>
            <p:cNvSpPr/>
            <p:nvPr/>
          </p:nvSpPr>
          <p:spPr>
            <a:xfrm>
              <a:off x="3566160" y="2489200"/>
              <a:ext cx="721360" cy="6400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0754" y="95376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55537" y="323992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875453" y="71477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27469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597821" y="3239928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" descr="æã®æ°ãæ¹ã®ã¤ã©ã¹ãã4ã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640114" y="963929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5644813" y="724932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800" b="1" dirty="0">
                  <a:solidFill>
                    <a:srgbClr val="FF0000"/>
                  </a:solidFill>
                </a:rPr>
                <a:t>×</a:t>
              </a:r>
              <a:endParaRPr kumimoji="1" lang="ja-JP" altLang="en-US" sz="13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線矢印コネクタ 3"/>
            <p:cNvCxnSpPr>
              <a:stCxn id="3074" idx="0"/>
              <a:endCxn id="5" idx="0"/>
            </p:cNvCxnSpPr>
            <p:nvPr/>
          </p:nvCxnSpPr>
          <p:spPr>
            <a:xfrm>
              <a:off x="1432729" y="2382519"/>
              <a:ext cx="1290320" cy="990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82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8DD4380-E94C-7447-98D2-D1784CD028BB}"/>
              </a:ext>
            </a:extLst>
          </p:cNvPr>
          <p:cNvGrpSpPr/>
          <p:nvPr/>
        </p:nvGrpSpPr>
        <p:grpSpPr>
          <a:xfrm>
            <a:off x="610325" y="404664"/>
            <a:ext cx="10238203" cy="5184576"/>
            <a:chOff x="610325" y="404664"/>
            <a:chExt cx="10238203" cy="5184576"/>
          </a:xfrm>
        </p:grpSpPr>
        <p:sp>
          <p:nvSpPr>
            <p:cNvPr id="3" name="楕円 2"/>
            <p:cNvSpPr/>
            <p:nvPr/>
          </p:nvSpPr>
          <p:spPr>
            <a:xfrm>
              <a:off x="2509624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/>
            <p:cNvSpPr/>
            <p:nvPr/>
          </p:nvSpPr>
          <p:spPr>
            <a:xfrm>
              <a:off x="1806496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/>
            <p:cNvSpPr/>
            <p:nvPr/>
          </p:nvSpPr>
          <p:spPr>
            <a:xfrm>
              <a:off x="3215680" y="4149080"/>
              <a:ext cx="720080" cy="7200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23392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8" name="直線矢印コネクタ 7"/>
            <p:cNvCxnSpPr>
              <a:stCxn id="3" idx="4"/>
              <a:endCxn id="5" idx="0"/>
            </p:cNvCxnSpPr>
            <p:nvPr/>
          </p:nvCxnSpPr>
          <p:spPr>
            <a:xfrm>
              <a:off x="2869664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>
              <a:stCxn id="3" idx="4"/>
              <a:endCxn id="4" idx="0"/>
            </p:cNvCxnSpPr>
            <p:nvPr/>
          </p:nvCxnSpPr>
          <p:spPr>
            <a:xfrm flipH="1">
              <a:off x="2166536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610325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23392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3229704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>
              <a:stCxn id="13" idx="4"/>
              <a:endCxn id="3" idx="0"/>
            </p:cNvCxnSpPr>
            <p:nvPr/>
          </p:nvCxnSpPr>
          <p:spPr>
            <a:xfrm flipH="1">
              <a:off x="2869664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楕円 15"/>
            <p:cNvSpPr/>
            <p:nvPr/>
          </p:nvSpPr>
          <p:spPr>
            <a:xfrm>
              <a:off x="3935760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矢印コネクタ 17"/>
            <p:cNvCxnSpPr>
              <a:stCxn id="13" idx="4"/>
              <a:endCxn id="16" idx="0"/>
            </p:cNvCxnSpPr>
            <p:nvPr/>
          </p:nvCxnSpPr>
          <p:spPr>
            <a:xfrm>
              <a:off x="3589744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2927648" y="49411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後手の負け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2938800" y="2056492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802840" y="611396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負けにつながる手は打たない</a:t>
              </a:r>
              <a:endParaRPr kumimoji="1" lang="ja-JP" altLang="en-US" dirty="0"/>
            </a:p>
          </p:txBody>
        </p:sp>
        <p:sp>
          <p:nvSpPr>
            <p:cNvPr id="23" name="楕円 22"/>
            <p:cNvSpPr/>
            <p:nvPr/>
          </p:nvSpPr>
          <p:spPr>
            <a:xfrm>
              <a:off x="8211323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楕円 23"/>
            <p:cNvSpPr/>
            <p:nvPr/>
          </p:nvSpPr>
          <p:spPr>
            <a:xfrm>
              <a:off x="7508195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/>
            <p:cNvSpPr/>
            <p:nvPr/>
          </p:nvSpPr>
          <p:spPr>
            <a:xfrm>
              <a:off x="8917379" y="414908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325091" y="29156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先手番</a:t>
              </a:r>
              <a:endParaRPr kumimoji="1" lang="ja-JP" altLang="en-US" dirty="0"/>
            </a:p>
          </p:txBody>
        </p:sp>
        <p:cxnSp>
          <p:nvCxnSpPr>
            <p:cNvPr id="27" name="直線矢印コネクタ 26"/>
            <p:cNvCxnSpPr>
              <a:stCxn id="23" idx="4"/>
              <a:endCxn id="25" idx="0"/>
            </p:cNvCxnSpPr>
            <p:nvPr/>
          </p:nvCxnSpPr>
          <p:spPr>
            <a:xfrm>
              <a:off x="8571363" y="3429000"/>
              <a:ext cx="706056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23" idx="4"/>
              <a:endCxn id="24" idx="0"/>
            </p:cNvCxnSpPr>
            <p:nvPr/>
          </p:nvCxnSpPr>
          <p:spPr>
            <a:xfrm flipH="1">
              <a:off x="7868235" y="3429000"/>
              <a:ext cx="703128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28"/>
            <p:cNvSpPr txBox="1"/>
            <p:nvPr/>
          </p:nvSpPr>
          <p:spPr>
            <a:xfrm>
              <a:off x="6312024" y="435581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6325091" y="14754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後手番</a:t>
              </a:r>
              <a:endParaRPr kumimoji="1" lang="ja-JP" altLang="en-US" dirty="0"/>
            </a:p>
          </p:txBody>
        </p:sp>
        <p:sp>
          <p:nvSpPr>
            <p:cNvPr id="31" name="楕円 30"/>
            <p:cNvSpPr/>
            <p:nvPr/>
          </p:nvSpPr>
          <p:spPr>
            <a:xfrm>
              <a:off x="8931403" y="126876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>
              <a:stCxn id="31" idx="4"/>
              <a:endCxn id="23" idx="0"/>
            </p:cNvCxnSpPr>
            <p:nvPr/>
          </p:nvCxnSpPr>
          <p:spPr>
            <a:xfrm flipH="1">
              <a:off x="8571363" y="1988840"/>
              <a:ext cx="720080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楕円 32"/>
            <p:cNvSpPr/>
            <p:nvPr/>
          </p:nvSpPr>
          <p:spPr>
            <a:xfrm>
              <a:off x="9637459" y="2708920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矢印コネクタ 33"/>
            <p:cNvCxnSpPr>
              <a:stCxn id="31" idx="4"/>
              <a:endCxn id="33" idx="0"/>
            </p:cNvCxnSpPr>
            <p:nvPr/>
          </p:nvCxnSpPr>
          <p:spPr>
            <a:xfrm>
              <a:off x="9291443" y="1988840"/>
              <a:ext cx="706056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8642569" y="2052137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cxnSp>
          <p:nvCxnSpPr>
            <p:cNvPr id="37" name="直線矢印コネクタ 36"/>
            <p:cNvCxnSpPr/>
            <p:nvPr/>
          </p:nvCxnSpPr>
          <p:spPr>
            <a:xfrm flipH="1">
              <a:off x="8832304" y="4869160"/>
              <a:ext cx="471389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25" idx="4"/>
            </p:cNvCxnSpPr>
            <p:nvPr/>
          </p:nvCxnSpPr>
          <p:spPr>
            <a:xfrm>
              <a:off x="9277419" y="4869160"/>
              <a:ext cx="445115" cy="7200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テキスト ボックス 41"/>
            <p:cNvSpPr txBox="1"/>
            <p:nvPr/>
          </p:nvSpPr>
          <p:spPr>
            <a:xfrm>
              <a:off x="8714577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9264352" y="5004465"/>
              <a:ext cx="693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/>
                <a:t>×</a:t>
              </a:r>
              <a:endParaRPr kumimoji="1" lang="ja-JP" altLang="en-US" sz="3200" b="1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7536160" y="404664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打てる手がなくなってしまう状態につながる手は打たない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04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9DD603A-91D0-5D49-B957-01CA2785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7368" y="2060848"/>
            <a:ext cx="2313132" cy="2724894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D90641D-5AFB-574E-81D1-E804D3A9BC83}"/>
              </a:ext>
            </a:extLst>
          </p:cNvPr>
          <p:cNvGrpSpPr/>
          <p:nvPr/>
        </p:nvGrpSpPr>
        <p:grpSpPr>
          <a:xfrm>
            <a:off x="3287688" y="2996952"/>
            <a:ext cx="2304256" cy="1728192"/>
            <a:chOff x="3287688" y="2996952"/>
            <a:chExt cx="2304256" cy="17281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DECCF62-9740-9C4A-9321-2813441BD7EC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F2D1D2E-FB8D-0741-AE2C-0806F9D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E00B937-3CC4-A441-844C-25B1407AC66D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5882F24-175E-3641-A56C-FFD4AAF91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BA9E5D8-401B-A74E-8613-448E50D94396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984D4AB-71A7-7142-8545-434D4BEA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37990AD8-B740-2C48-965B-9FDE34193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フリーフォーム 21">
            <a:extLst>
              <a:ext uri="{FF2B5EF4-FFF2-40B4-BE49-F238E27FC236}">
                <a16:creationId xmlns:a16="http://schemas.microsoft.com/office/drawing/2014/main" id="{BD6B4F36-A06B-4248-949D-1DA963547745}"/>
              </a:ext>
            </a:extLst>
          </p:cNvPr>
          <p:cNvSpPr/>
          <p:nvPr/>
        </p:nvSpPr>
        <p:spPr>
          <a:xfrm>
            <a:off x="3348842" y="395852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>
            <a:extLst>
              <a:ext uri="{FF2B5EF4-FFF2-40B4-BE49-F238E27FC236}">
                <a16:creationId xmlns:a16="http://schemas.microsoft.com/office/drawing/2014/main" id="{0424BE26-B91D-4B43-9D23-010368B84A5F}"/>
              </a:ext>
            </a:extLst>
          </p:cNvPr>
          <p:cNvSpPr/>
          <p:nvPr/>
        </p:nvSpPr>
        <p:spPr>
          <a:xfrm>
            <a:off x="4007768" y="3393102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BA1D0481-F866-CC49-8F93-735185AB3D45}"/>
              </a:ext>
            </a:extLst>
          </p:cNvPr>
          <p:cNvSpPr/>
          <p:nvPr/>
        </p:nvSpPr>
        <p:spPr>
          <a:xfrm>
            <a:off x="4652282" y="281703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05419B7-F37C-CD4C-93A3-26E97DCA921B}"/>
              </a:ext>
            </a:extLst>
          </p:cNvPr>
          <p:cNvGrpSpPr/>
          <p:nvPr/>
        </p:nvGrpSpPr>
        <p:grpSpPr>
          <a:xfrm>
            <a:off x="5663952" y="2996952"/>
            <a:ext cx="2304256" cy="1728192"/>
            <a:chOff x="3287688" y="2996952"/>
            <a:chExt cx="2304256" cy="1728192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40475674-BB8E-1144-916F-659D9585E173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F59D1756-163C-C047-A8A5-B440688C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CEF2C61-D835-0B44-81B1-97EA45FC9C91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0B635E0A-07F1-F740-9D2A-E4346E952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1A639BB-A285-4E41-A909-C66BAFE34312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AB417E34-A6E7-3C4E-BE2A-6609BA310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34789CA-F8AB-7942-A4B5-5F03A100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FDC0B3B-6926-AF40-B8BF-EB6168559BE0}"/>
              </a:ext>
            </a:extLst>
          </p:cNvPr>
          <p:cNvGrpSpPr/>
          <p:nvPr/>
        </p:nvGrpSpPr>
        <p:grpSpPr>
          <a:xfrm>
            <a:off x="8040216" y="2996952"/>
            <a:ext cx="2304256" cy="1728192"/>
            <a:chOff x="3287688" y="2996952"/>
            <a:chExt cx="2304256" cy="1728192"/>
          </a:xfrm>
        </p:grpSpPr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6863E6D9-0135-C344-8E13-7302EB6E3A27}"/>
                </a:ext>
              </a:extLst>
            </p:cNvPr>
            <p:cNvCxnSpPr/>
            <p:nvPr/>
          </p:nvCxnSpPr>
          <p:spPr>
            <a:xfrm>
              <a:off x="3863752" y="4149080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553BCC12-8DAE-E947-834F-2AFBCBA4D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752" y="4149080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E68FE01-0457-5841-905A-13D28854764B}"/>
                </a:ext>
              </a:extLst>
            </p:cNvPr>
            <p:cNvCxnSpPr/>
            <p:nvPr/>
          </p:nvCxnSpPr>
          <p:spPr>
            <a:xfrm>
              <a:off x="4439816" y="3573016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D8194AA-0A53-BD49-8F72-1645AE2C7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816" y="3573016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605F50-E4AE-DB41-8713-83B91BC9DFE5}"/>
                </a:ext>
              </a:extLst>
            </p:cNvPr>
            <p:cNvCxnSpPr/>
            <p:nvPr/>
          </p:nvCxnSpPr>
          <p:spPr>
            <a:xfrm>
              <a:off x="5015880" y="2996952"/>
              <a:ext cx="0" cy="5760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090B5EFC-A30C-C646-9558-A6A042B6B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996952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60F49A1-B755-4A48-91A4-31F675326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7688" y="4725144"/>
              <a:ext cx="57606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B629B312-4DB8-3B4A-AD77-E79D7454BD41}"/>
              </a:ext>
            </a:extLst>
          </p:cNvPr>
          <p:cNvSpPr/>
          <p:nvPr/>
        </p:nvSpPr>
        <p:spPr>
          <a:xfrm>
            <a:off x="5735960" y="3933056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F11489C3-2110-B547-A301-4F57CE6ABA3B}"/>
              </a:ext>
            </a:extLst>
          </p:cNvPr>
          <p:cNvSpPr/>
          <p:nvPr/>
        </p:nvSpPr>
        <p:spPr>
          <a:xfrm>
            <a:off x="9336360" y="2780928"/>
            <a:ext cx="795646" cy="755978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>
            <a:extLst>
              <a:ext uri="{FF2B5EF4-FFF2-40B4-BE49-F238E27FC236}">
                <a16:creationId xmlns:a16="http://schemas.microsoft.com/office/drawing/2014/main" id="{D202F4DB-460E-5C49-8A9C-3A547FF4A57B}"/>
              </a:ext>
            </a:extLst>
          </p:cNvPr>
          <p:cNvSpPr/>
          <p:nvPr/>
        </p:nvSpPr>
        <p:spPr>
          <a:xfrm>
            <a:off x="6456040" y="2564904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>
            <a:extLst>
              <a:ext uri="{FF2B5EF4-FFF2-40B4-BE49-F238E27FC236}">
                <a16:creationId xmlns:a16="http://schemas.microsoft.com/office/drawing/2014/main" id="{895D2ADC-4392-9146-B931-DA653EE54B50}"/>
              </a:ext>
            </a:extLst>
          </p:cNvPr>
          <p:cNvSpPr/>
          <p:nvPr/>
        </p:nvSpPr>
        <p:spPr>
          <a:xfrm>
            <a:off x="8256240" y="3140968"/>
            <a:ext cx="1224136" cy="1548066"/>
          </a:xfrm>
          <a:custGeom>
            <a:avLst/>
            <a:gdLst>
              <a:gd name="connsiteX0" fmla="*/ 0 w 795646"/>
              <a:gd name="connsiteY0" fmla="*/ 755978 h 755978"/>
              <a:gd name="connsiteX1" fmla="*/ 570015 w 795646"/>
              <a:gd name="connsiteY1" fmla="*/ 31583 h 755978"/>
              <a:gd name="connsiteX2" fmla="*/ 795646 w 795646"/>
              <a:gd name="connsiteY2" fmla="*/ 197838 h 75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646" h="755978">
                <a:moveTo>
                  <a:pt x="0" y="755978"/>
                </a:moveTo>
                <a:cubicBezTo>
                  <a:pt x="218703" y="440292"/>
                  <a:pt x="437407" y="124606"/>
                  <a:pt x="570015" y="31583"/>
                </a:cubicBezTo>
                <a:cubicBezTo>
                  <a:pt x="702623" y="-61440"/>
                  <a:pt x="749134" y="68199"/>
                  <a:pt x="795646" y="19783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D16599F-B7B2-5D4C-83D1-60F17AEB1DC3}"/>
              </a:ext>
            </a:extLst>
          </p:cNvPr>
          <p:cNvSpPr txBox="1"/>
          <p:nvPr/>
        </p:nvSpPr>
        <p:spPr>
          <a:xfrm>
            <a:off x="3431704" y="198884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+ 1 + 1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B3ADC46-F22E-A948-947D-D6CD439CCBDC}"/>
              </a:ext>
            </a:extLst>
          </p:cNvPr>
          <p:cNvSpPr txBox="1"/>
          <p:nvPr/>
        </p:nvSpPr>
        <p:spPr>
          <a:xfrm>
            <a:off x="638403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1 + 2</a:t>
            </a:r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937B6B7-906E-954F-B1A0-B08A21678673}"/>
              </a:ext>
            </a:extLst>
          </p:cNvPr>
          <p:cNvSpPr txBox="1"/>
          <p:nvPr/>
        </p:nvSpPr>
        <p:spPr>
          <a:xfrm>
            <a:off x="8904312" y="198884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3 = 2 + 1</a:t>
            </a:r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A3C6BE0-0226-D94C-8726-EDE0E6665DCB}"/>
              </a:ext>
            </a:extLst>
          </p:cNvPr>
          <p:cNvSpPr txBox="1"/>
          <p:nvPr/>
        </p:nvSpPr>
        <p:spPr>
          <a:xfrm>
            <a:off x="1775520" y="1196752"/>
            <a:ext cx="777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n</a:t>
            </a:r>
            <a:r>
              <a:rPr lang="ja-JP" altLang="en-US"/>
              <a:t>段の階段を</a:t>
            </a:r>
            <a:r>
              <a:rPr lang="en-US" altLang="ja-JP"/>
              <a:t>1</a:t>
            </a:r>
            <a:r>
              <a:rPr lang="ja-JP" altLang="en-US"/>
              <a:t>段もしくは</a:t>
            </a:r>
            <a:r>
              <a:rPr lang="en-US" altLang="ja-JP"/>
              <a:t>2</a:t>
            </a:r>
            <a:r>
              <a:rPr lang="ja-JP" altLang="en-US"/>
              <a:t>段を混ぜて登る時、何通りの登り方があるか？</a:t>
            </a:r>
            <a:endParaRPr kumimoji="1" lang="en-US" altLang="ja-JP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7CC3E7D-5841-6C4D-8294-1EFE7CF20514}"/>
              </a:ext>
            </a:extLst>
          </p:cNvPr>
          <p:cNvSpPr/>
          <p:nvPr/>
        </p:nvSpPr>
        <p:spPr>
          <a:xfrm>
            <a:off x="4799856" y="62068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/>
              <a:t>階段の登り方問題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413872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つの角を切り取り、1つの角を丸めた四角形 2">
            <a:extLst>
              <a:ext uri="{FF2B5EF4-FFF2-40B4-BE49-F238E27FC236}">
                <a16:creationId xmlns:a16="http://schemas.microsoft.com/office/drawing/2014/main" id="{6508A5F8-F4CA-8A47-AAD6-96580A26F7A4}"/>
              </a:ext>
            </a:extLst>
          </p:cNvPr>
          <p:cNvSpPr/>
          <p:nvPr/>
        </p:nvSpPr>
        <p:spPr>
          <a:xfrm>
            <a:off x="1487488" y="1268760"/>
            <a:ext cx="1296144" cy="151216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EFF6E00-E489-5744-9AA0-38E5C555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9525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F4CB507-9358-614A-9833-EB0D055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124744"/>
            <a:ext cx="2141408" cy="1670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6C29E1-E2ED-4D41-9E7F-0E71125F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340768"/>
            <a:ext cx="952500" cy="127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5AB259-6943-9C44-8D13-8854EC2724CC}"/>
              </a:ext>
            </a:extLst>
          </p:cNvPr>
          <p:cNvSpPr txBox="1"/>
          <p:nvPr/>
        </p:nvSpPr>
        <p:spPr>
          <a:xfrm>
            <a:off x="1631504" y="54868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クラス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設計図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482A07-4A8F-3F49-8E9E-778F76EC6F9F}"/>
              </a:ext>
            </a:extLst>
          </p:cNvPr>
          <p:cNvSpPr txBox="1"/>
          <p:nvPr/>
        </p:nvSpPr>
        <p:spPr>
          <a:xfrm>
            <a:off x="3647728" y="5486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オブジェクトの作成</a:t>
            </a:r>
            <a:endParaRPr kumimoji="1" lang="en-US" altLang="ja-JP"/>
          </a:p>
          <a:p>
            <a:pPr algn="ctr"/>
            <a:r>
              <a:rPr lang="en-US" altLang="ja-JP"/>
              <a:t>(</a:t>
            </a:r>
            <a:r>
              <a:rPr lang="ja-JP" altLang="en-US"/>
              <a:t>インスタンス化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5276775-C826-A94F-B3EC-C282B7A761F6}"/>
              </a:ext>
            </a:extLst>
          </p:cNvPr>
          <p:cNvSpPr/>
          <p:nvPr/>
        </p:nvSpPr>
        <p:spPr>
          <a:xfrm>
            <a:off x="767408" y="3068960"/>
            <a:ext cx="2592288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Counter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__init__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.__num 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.__num += </a:t>
            </a:r>
            <a:r>
              <a:rPr lang="en" altLang="ja-JP" sz="1400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ja-JP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ja-JP" sz="1400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print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ja-JP" sz="1400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ja-JP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.__num)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40071C-BF5F-374C-9AB6-1EBC588BE26E}"/>
              </a:ext>
            </a:extLst>
          </p:cNvPr>
          <p:cNvSpPr/>
          <p:nvPr/>
        </p:nvSpPr>
        <p:spPr>
          <a:xfrm>
            <a:off x="3791744" y="3068960"/>
            <a:ext cx="199766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 = Counter()</a:t>
            </a: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92161394-F423-F74D-BDE7-08C4C325EA12}"/>
              </a:ext>
            </a:extLst>
          </p:cNvPr>
          <p:cNvSpPr/>
          <p:nvPr/>
        </p:nvSpPr>
        <p:spPr>
          <a:xfrm>
            <a:off x="3071664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51BB831-3F10-FE43-A176-92EF215A9E51}"/>
              </a:ext>
            </a:extLst>
          </p:cNvPr>
          <p:cNvSpPr/>
          <p:nvPr/>
        </p:nvSpPr>
        <p:spPr>
          <a:xfrm>
            <a:off x="6096000" y="1844824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2E59EF-DDD1-5542-BFD9-9EDBEEB1E186}"/>
              </a:ext>
            </a:extLst>
          </p:cNvPr>
          <p:cNvSpPr txBox="1"/>
          <p:nvPr/>
        </p:nvSpPr>
        <p:spPr>
          <a:xfrm>
            <a:off x="6514258" y="54868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生成された</a:t>
            </a:r>
            <a:endParaRPr kumimoji="1" lang="en-US" altLang="ja-JP"/>
          </a:p>
          <a:p>
            <a:pPr algn="ctr"/>
            <a:r>
              <a:rPr kumimoji="1" lang="ja-JP" altLang="en-US"/>
              <a:t>オブジェクト</a:t>
            </a:r>
          </a:p>
        </p:txBody>
      </p:sp>
    </p:spTree>
    <p:extLst>
      <p:ext uri="{BB962C8B-B14F-4D97-AF65-F5344CB8AC3E}">
        <p14:creationId xmlns:p14="http://schemas.microsoft.com/office/powerpoint/2010/main" val="74868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雲形吹き出し 1">
            <a:extLst>
              <a:ext uri="{FF2B5EF4-FFF2-40B4-BE49-F238E27FC236}">
                <a16:creationId xmlns:a16="http://schemas.microsoft.com/office/drawing/2014/main" id="{2DD78E51-A8CB-F641-96A4-6E1511E6984A}"/>
              </a:ext>
            </a:extLst>
          </p:cNvPr>
          <p:cNvSpPr/>
          <p:nvPr/>
        </p:nvSpPr>
        <p:spPr>
          <a:xfrm>
            <a:off x="1055440" y="2420888"/>
            <a:ext cx="1944216" cy="1368152"/>
          </a:xfrm>
          <a:prstGeom prst="cloudCallout">
            <a:avLst>
              <a:gd name="adj1" fmla="val 56739"/>
              <a:gd name="adj2" fmla="val -2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6AE01AE-380F-AA44-AADE-4557A682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276872"/>
            <a:ext cx="851946" cy="1183258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01630C9A-E062-8B47-B636-4EB9C8A8733C}"/>
              </a:ext>
            </a:extLst>
          </p:cNvPr>
          <p:cNvSpPr/>
          <p:nvPr/>
        </p:nvSpPr>
        <p:spPr>
          <a:xfrm>
            <a:off x="4367808" y="2060848"/>
            <a:ext cx="2808312" cy="720080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今呼びかけたの何回目？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E542E0-09FC-5B43-8DB8-6E56ED0C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276872"/>
            <a:ext cx="952500" cy="1270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591A59-7D0E-D647-A90A-8469979B44E8}"/>
              </a:ext>
            </a:extLst>
          </p:cNvPr>
          <p:cNvSpPr/>
          <p:nvPr/>
        </p:nvSpPr>
        <p:spPr>
          <a:xfrm>
            <a:off x="4511824" y="764704"/>
            <a:ext cx="2406428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sz="32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c.count()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8C36D6-E93E-7042-86BB-A43BFDEA09CA}"/>
              </a:ext>
            </a:extLst>
          </p:cNvPr>
          <p:cNvSpPr txBox="1"/>
          <p:nvPr/>
        </p:nvSpPr>
        <p:spPr>
          <a:xfrm>
            <a:off x="4943872" y="162880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1. </a:t>
            </a:r>
            <a:r>
              <a:rPr kumimoji="1" lang="ja-JP" altLang="en-US"/>
              <a:t>メッセージ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CCF4BF0-76D0-204D-B58A-05F64D97D039}"/>
              </a:ext>
            </a:extLst>
          </p:cNvPr>
          <p:cNvCxnSpPr/>
          <p:nvPr/>
        </p:nvCxnSpPr>
        <p:spPr>
          <a:xfrm flipH="1">
            <a:off x="4583832" y="1556792"/>
            <a:ext cx="22322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CEF1C94B-D01A-EE4C-A6F1-B1F41E4E010E}"/>
              </a:ext>
            </a:extLst>
          </p:cNvPr>
          <p:cNvSpPr/>
          <p:nvPr/>
        </p:nvSpPr>
        <p:spPr>
          <a:xfrm>
            <a:off x="4295800" y="3356992"/>
            <a:ext cx="2808312" cy="720080"/>
          </a:xfrm>
          <a:prstGeom prst="wedgeRoundRectCallout">
            <a:avLst>
              <a:gd name="adj1" fmla="val -46909"/>
              <a:gd name="adj2" fmla="val -767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3</a:t>
            </a:r>
            <a:r>
              <a:rPr kumimoji="1" lang="ja-JP" altLang="en-US">
                <a:solidFill>
                  <a:schemeClr val="tx1"/>
                </a:solidFill>
              </a:rPr>
              <a:t>回目デス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0E384A0-5B8F-874D-96BF-0AD321D9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780928"/>
            <a:ext cx="394149" cy="5760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1B7CCB-6B88-984A-817D-A5944A9D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2780928"/>
            <a:ext cx="394149" cy="576064"/>
          </a:xfrm>
          <a:prstGeom prst="rect">
            <a:avLst/>
          </a:prstGeom>
        </p:spPr>
      </p:pic>
      <p:sp>
        <p:nvSpPr>
          <p:cNvPr id="12" name="右矢印 11">
            <a:extLst>
              <a:ext uri="{FF2B5EF4-FFF2-40B4-BE49-F238E27FC236}">
                <a16:creationId xmlns:a16="http://schemas.microsoft.com/office/drawing/2014/main" id="{521D1C4E-47E8-F945-A89F-433F56154623}"/>
              </a:ext>
            </a:extLst>
          </p:cNvPr>
          <p:cNvSpPr/>
          <p:nvPr/>
        </p:nvSpPr>
        <p:spPr>
          <a:xfrm>
            <a:off x="1847528" y="2924944"/>
            <a:ext cx="384832" cy="31168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ABACAB9-CF13-6449-BFE9-C09613D060B6}"/>
              </a:ext>
            </a:extLst>
          </p:cNvPr>
          <p:cNvSpPr txBox="1"/>
          <p:nvPr/>
        </p:nvSpPr>
        <p:spPr>
          <a:xfrm>
            <a:off x="1055440" y="17728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2. </a:t>
            </a:r>
            <a:r>
              <a:rPr kumimoji="1" lang="ja-JP" altLang="en-US"/>
              <a:t>内部状態の更新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B7624-A5CC-7E49-9720-F7F02DD2A1EC}"/>
              </a:ext>
            </a:extLst>
          </p:cNvPr>
          <p:cNvSpPr txBox="1"/>
          <p:nvPr/>
        </p:nvSpPr>
        <p:spPr>
          <a:xfrm>
            <a:off x="4871864" y="436510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3. </a:t>
            </a:r>
            <a:r>
              <a:rPr kumimoji="1" lang="ja-JP" altLang="en-US"/>
              <a:t>応答を返す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1C73BC5-CEAB-A14B-8A94-525126E0955B}"/>
              </a:ext>
            </a:extLst>
          </p:cNvPr>
          <p:cNvSpPr txBox="1"/>
          <p:nvPr/>
        </p:nvSpPr>
        <p:spPr>
          <a:xfrm>
            <a:off x="2927648" y="486916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呼び出し側は内部</a:t>
            </a:r>
            <a:r>
              <a:rPr kumimoji="1" lang="en-US" altLang="ja-JP"/>
              <a:t>(</a:t>
            </a:r>
            <a:r>
              <a:rPr kumimoji="1" lang="ja-JP" altLang="en-US"/>
              <a:t>実装</a:t>
            </a:r>
            <a:r>
              <a:rPr kumimoji="1" lang="en-US" altLang="ja-JP"/>
              <a:t>)</a:t>
            </a:r>
            <a:r>
              <a:rPr kumimoji="1" lang="ja-JP" altLang="en-US"/>
              <a:t>がどうなっているか知らない</a:t>
            </a:r>
          </a:p>
        </p:txBody>
      </p:sp>
    </p:spTree>
    <p:extLst>
      <p:ext uri="{BB962C8B-B14F-4D97-AF65-F5344CB8AC3E}">
        <p14:creationId xmlns:p14="http://schemas.microsoft.com/office/powerpoint/2010/main" val="1438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8A05A0-FB65-BB4B-B83F-DD72614023A5}"/>
              </a:ext>
            </a:extLst>
          </p:cNvPr>
          <p:cNvSpPr txBox="1"/>
          <p:nvPr/>
        </p:nvSpPr>
        <p:spPr>
          <a:xfrm>
            <a:off x="4367808" y="1166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高橋さんのアドレスは？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0F7511-6007-1040-B645-C703FDA5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620688"/>
            <a:ext cx="927100" cy="127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6FBF525-2C30-EC4D-80D3-2D085A4E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4653136"/>
            <a:ext cx="1702048" cy="170204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0AC387-EA8D-8B49-B3AF-B18CF2FC4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852936"/>
            <a:ext cx="1152128" cy="115212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97174F-CDD5-9A4F-B235-749B48E5D056}"/>
              </a:ext>
            </a:extLst>
          </p:cNvPr>
          <p:cNvSpPr txBox="1"/>
          <p:nvPr/>
        </p:nvSpPr>
        <p:spPr>
          <a:xfrm flipH="1">
            <a:off x="479376" y="4293096"/>
            <a:ext cx="117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社員</a:t>
            </a:r>
            <a:r>
              <a:rPr lang="en-US" altLang="ja-JP"/>
              <a:t>ID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DB573D-7DB0-1244-A9AA-83E77F6D0709}"/>
              </a:ext>
            </a:extLst>
          </p:cNvPr>
          <p:cNvSpPr txBox="1"/>
          <p:nvPr/>
        </p:nvSpPr>
        <p:spPr>
          <a:xfrm>
            <a:off x="1199456" y="314096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子会社ができてからシステムが変わった</a:t>
            </a:r>
            <a:r>
              <a:rPr lang="en-US" altLang="ja-JP"/>
              <a:t>…</a:t>
            </a:r>
          </a:p>
          <a:p>
            <a:r>
              <a:rPr kumimoji="1" lang="ja-JP" altLang="en-US"/>
              <a:t>昔できていた方法が動かなくなった</a:t>
            </a:r>
            <a:r>
              <a:rPr kumimoji="1" lang="en-US" altLang="ja-JP"/>
              <a:t>…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F5D215-1D1C-4A47-B7A4-80C29413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653136"/>
            <a:ext cx="1702048" cy="17020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24E036-D123-5340-96A4-BFD029EDBB20}"/>
              </a:ext>
            </a:extLst>
          </p:cNvPr>
          <p:cNvSpPr txBox="1"/>
          <p:nvPr/>
        </p:nvSpPr>
        <p:spPr>
          <a:xfrm flipH="1">
            <a:off x="1919536" y="42930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メールアドレス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FB24E6-C0EB-4B46-9F81-C00CB2BFEC29}"/>
              </a:ext>
            </a:extLst>
          </p:cNvPr>
          <p:cNvSpPr txBox="1"/>
          <p:nvPr/>
        </p:nvSpPr>
        <p:spPr>
          <a:xfrm>
            <a:off x="911424" y="11247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実装が隠蔽されていないと</a:t>
            </a:r>
            <a:r>
              <a:rPr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3486D5-4822-3848-A339-60FC7AA7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780928"/>
            <a:ext cx="1152128" cy="11521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C666352-427D-F341-B6E8-45BB1D97D0B4}"/>
              </a:ext>
            </a:extLst>
          </p:cNvPr>
          <p:cNvSpPr txBox="1"/>
          <p:nvPr/>
        </p:nvSpPr>
        <p:spPr>
          <a:xfrm>
            <a:off x="7104112" y="112474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実装が隠蔽されていると</a:t>
            </a:r>
            <a:r>
              <a:rPr kumimoji="1" lang="en-US" altLang="ja-JP" sz="2000"/>
              <a:t>……</a:t>
            </a:r>
            <a:endParaRPr kumimoji="1" lang="ja-JP" altLang="en-US" sz="200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4E39911-CAAB-C94A-BF0F-3F91C38AF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2" y="2996952"/>
            <a:ext cx="851946" cy="1183258"/>
          </a:xfrm>
          <a:prstGeom prst="rect">
            <a:avLst/>
          </a:prstGeom>
        </p:spPr>
      </p:pic>
      <p:sp>
        <p:nvSpPr>
          <p:cNvPr id="16" name="角丸四角形吹き出し 15">
            <a:extLst>
              <a:ext uri="{FF2B5EF4-FFF2-40B4-BE49-F238E27FC236}">
                <a16:creationId xmlns:a16="http://schemas.microsoft.com/office/drawing/2014/main" id="{BB616F91-6E3E-6F49-8E69-7C932AAE2281}"/>
              </a:ext>
            </a:extLst>
          </p:cNvPr>
          <p:cNvSpPr/>
          <p:nvPr/>
        </p:nvSpPr>
        <p:spPr>
          <a:xfrm>
            <a:off x="8112224" y="2564904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高橋さんのアドレスを教えてください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9A09A65-BB8E-154E-A78D-11EBAD5EBDFC}"/>
              </a:ext>
            </a:extLst>
          </p:cNvPr>
          <p:cNvSpPr txBox="1"/>
          <p:nvPr/>
        </p:nvSpPr>
        <p:spPr>
          <a:xfrm>
            <a:off x="6456040" y="2276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オブジェクト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6111ED0-C34A-864B-AD0A-16B49FD6A696}"/>
              </a:ext>
            </a:extLst>
          </p:cNvPr>
          <p:cNvSpPr txBox="1"/>
          <p:nvPr/>
        </p:nvSpPr>
        <p:spPr>
          <a:xfrm>
            <a:off x="8616280" y="220486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メッセージ</a:t>
            </a: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B966081C-12E7-FD4C-9F80-E9DA0DDBDE03}"/>
              </a:ext>
            </a:extLst>
          </p:cNvPr>
          <p:cNvSpPr/>
          <p:nvPr/>
        </p:nvSpPr>
        <p:spPr>
          <a:xfrm rot="2700000">
            <a:off x="6390738" y="1688983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BCD06C16-7C30-C746-99CF-C6AA288CA052}"/>
              </a:ext>
            </a:extLst>
          </p:cNvPr>
          <p:cNvSpPr/>
          <p:nvPr/>
        </p:nvSpPr>
        <p:spPr>
          <a:xfrm rot="8100000">
            <a:off x="4374515" y="1832999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0BABF5B1-977E-E54A-86FA-2EAB74395890}"/>
              </a:ext>
            </a:extLst>
          </p:cNvPr>
          <p:cNvSpPr/>
          <p:nvPr/>
        </p:nvSpPr>
        <p:spPr>
          <a:xfrm>
            <a:off x="8112224" y="3789040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>
                <a:solidFill>
                  <a:schemeClr val="tx1"/>
                </a:solidFill>
              </a:rPr>
              <a:t>takahashi@fuga.co.jp</a:t>
            </a: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ですよ。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A6564FD-7DD5-774E-A9A8-CA464EB05DF4}"/>
              </a:ext>
            </a:extLst>
          </p:cNvPr>
          <p:cNvCxnSpPr/>
          <p:nvPr/>
        </p:nvCxnSpPr>
        <p:spPr>
          <a:xfrm flipH="1">
            <a:off x="8616280" y="2132856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7DAB306-FC90-9049-8181-5B5F0EED7893}"/>
              </a:ext>
            </a:extLst>
          </p:cNvPr>
          <p:cNvCxnSpPr/>
          <p:nvPr/>
        </p:nvCxnSpPr>
        <p:spPr>
          <a:xfrm>
            <a:off x="8544272" y="4869160"/>
            <a:ext cx="1584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C8CE1EA-DFFD-D643-9869-0A1543F2F143}"/>
              </a:ext>
            </a:extLst>
          </p:cNvPr>
          <p:cNvSpPr txBox="1"/>
          <p:nvPr/>
        </p:nvSpPr>
        <p:spPr>
          <a:xfrm>
            <a:off x="8976320" y="494116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/>
              <a:t>返り値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06C3DEC-FFAF-2C4D-92DD-9DF407CFB504}"/>
              </a:ext>
            </a:extLst>
          </p:cNvPr>
          <p:cNvSpPr txBox="1"/>
          <p:nvPr/>
        </p:nvSpPr>
        <p:spPr>
          <a:xfrm>
            <a:off x="6960096" y="5373216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上記のやりとりは、システムが変わっても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子会社が増えても</a:t>
            </a:r>
            <a:r>
              <a:rPr lang="en-US" altLang="ja-JP"/>
              <a:t>)</a:t>
            </a:r>
            <a:r>
              <a:rPr kumimoji="1" lang="ja-JP" altLang="en-US"/>
              <a:t>増えても同じ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413EA32-D7D3-934A-B55F-FE1962D3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5229200"/>
            <a:ext cx="1125984" cy="1125984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253397D-9D00-A340-A429-74CC38779C26}"/>
              </a:ext>
            </a:extLst>
          </p:cNvPr>
          <p:cNvSpPr txBox="1"/>
          <p:nvPr/>
        </p:nvSpPr>
        <p:spPr>
          <a:xfrm flipH="1">
            <a:off x="3791744" y="4653136"/>
            <a:ext cx="117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子会社</a:t>
            </a:r>
            <a:r>
              <a:rPr lang="en-US" altLang="ja-JP"/>
              <a:t>DB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40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75324F-5550-EB40-80D0-2D1404279FEF}"/>
              </a:ext>
            </a:extLst>
          </p:cNvPr>
          <p:cNvSpPr txBox="1"/>
          <p:nvPr/>
        </p:nvSpPr>
        <p:spPr>
          <a:xfrm>
            <a:off x="3143672" y="18864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オブジェクトの「責任」を分離する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CCBDD3-C615-414D-A5A7-546B5987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1152128" cy="1152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6517AB2-4A47-4D48-9AB5-1334268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284984"/>
            <a:ext cx="851946" cy="1183258"/>
          </a:xfrm>
          <a:prstGeom prst="rect">
            <a:avLst/>
          </a:prstGeom>
        </p:spPr>
      </p:pic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1FE4454F-7AA8-7A4A-88C1-38FA8EE3B0DB}"/>
              </a:ext>
            </a:extLst>
          </p:cNvPr>
          <p:cNvSpPr/>
          <p:nvPr/>
        </p:nvSpPr>
        <p:spPr>
          <a:xfrm>
            <a:off x="2063552" y="2852936"/>
            <a:ext cx="2448272" cy="864096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佐藤さんの役職を教えてください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976C6531-1D22-6647-B708-0841CCA6632B}"/>
              </a:ext>
            </a:extLst>
          </p:cNvPr>
          <p:cNvSpPr/>
          <p:nvPr/>
        </p:nvSpPr>
        <p:spPr>
          <a:xfrm>
            <a:off x="2063552" y="407707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252D2D-2CA0-D64A-8F3A-23E71C07863E}"/>
              </a:ext>
            </a:extLst>
          </p:cNvPr>
          <p:cNvSpPr txBox="1"/>
          <p:nvPr/>
        </p:nvSpPr>
        <p:spPr>
          <a:xfrm>
            <a:off x="623392" y="2636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3B3E548-A01B-C945-88D8-DAD991C4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32856"/>
            <a:ext cx="1152128" cy="11521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C5B925-A034-5A42-80A2-4B97DC3A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20" y="2348880"/>
            <a:ext cx="851946" cy="1183258"/>
          </a:xfrm>
          <a:prstGeom prst="rect">
            <a:avLst/>
          </a:prstGeom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9BD7CDC7-53F6-C349-8985-B9CDE4DCD8DC}"/>
              </a:ext>
            </a:extLst>
          </p:cNvPr>
          <p:cNvSpPr/>
          <p:nvPr/>
        </p:nvSpPr>
        <p:spPr>
          <a:xfrm>
            <a:off x="8328248" y="1916832"/>
            <a:ext cx="2304256" cy="936104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佐藤さんの秘書をお願いします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7C4FEF-F043-5546-B82A-1FBA61D11AE6}"/>
              </a:ext>
            </a:extLst>
          </p:cNvPr>
          <p:cNvSpPr txBox="1"/>
          <p:nvPr/>
        </p:nvSpPr>
        <p:spPr>
          <a:xfrm>
            <a:off x="6744072" y="170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総合受付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DE98108-6213-C145-AFFF-EFD69B07F367}"/>
              </a:ext>
            </a:extLst>
          </p:cNvPr>
          <p:cNvSpPr/>
          <p:nvPr/>
        </p:nvSpPr>
        <p:spPr>
          <a:xfrm>
            <a:off x="1271464" y="1844824"/>
            <a:ext cx="357501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database.posotion(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5E95B6-4EC6-5E45-B6F4-C91C2D8F830F}"/>
              </a:ext>
            </a:extLst>
          </p:cNvPr>
          <p:cNvSpPr/>
          <p:nvPr/>
        </p:nvSpPr>
        <p:spPr>
          <a:xfrm>
            <a:off x="7176120" y="980728"/>
            <a:ext cx="469070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 = database.info(</a:t>
            </a:r>
            <a:r>
              <a:rPr lang="en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ja-JP" altLang="en-US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佐藤</a:t>
            </a:r>
            <a:r>
              <a:rPr lang="en-US" altLang="ja-JP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D9BC15-A852-CC43-83C0-7C9D9C461C0E}"/>
              </a:ext>
            </a:extLst>
          </p:cNvPr>
          <p:cNvSpPr/>
          <p:nvPr/>
        </p:nvSpPr>
        <p:spPr>
          <a:xfrm>
            <a:off x="8112224" y="3789040"/>
            <a:ext cx="297389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ja-JP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sato_info.position()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B75BCD1-9388-EF41-A4ED-660CA603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4437112"/>
            <a:ext cx="800765" cy="1803524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5FCD57E8-110E-F540-ACEB-912B06715860}"/>
              </a:ext>
            </a:extLst>
          </p:cNvPr>
          <p:cNvSpPr/>
          <p:nvPr/>
        </p:nvSpPr>
        <p:spPr>
          <a:xfrm>
            <a:off x="8231733" y="4271614"/>
            <a:ext cx="2592288" cy="792088"/>
          </a:xfrm>
          <a:prstGeom prst="wedgeRoundRectCallout">
            <a:avLst>
              <a:gd name="adj1" fmla="val 41469"/>
              <a:gd name="adj2" fmla="val 650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役職を教えてください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424BB52-D5FB-CE46-BD0E-566B4EFA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28" y="5013176"/>
            <a:ext cx="851946" cy="1183258"/>
          </a:xfrm>
          <a:prstGeom prst="rect">
            <a:avLst/>
          </a:prstGeom>
        </p:spPr>
      </p:pic>
      <p:sp>
        <p:nvSpPr>
          <p:cNvPr id="26" name="角丸四角形吹き出し 25">
            <a:extLst>
              <a:ext uri="{FF2B5EF4-FFF2-40B4-BE49-F238E27FC236}">
                <a16:creationId xmlns:a16="http://schemas.microsoft.com/office/drawing/2014/main" id="{43E7BCD1-C21A-724C-9F6C-66DC5103EDA1}"/>
              </a:ext>
            </a:extLst>
          </p:cNvPr>
          <p:cNvSpPr/>
          <p:nvPr/>
        </p:nvSpPr>
        <p:spPr>
          <a:xfrm>
            <a:off x="8184232" y="5517232"/>
            <a:ext cx="2448272" cy="864096"/>
          </a:xfrm>
          <a:prstGeom prst="wedgeRoundRectCallout">
            <a:avLst>
              <a:gd name="adj1" fmla="val -62817"/>
              <a:gd name="adj2" fmla="val -435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課長です</a:t>
            </a:r>
            <a:r>
              <a:rPr lang="ja-JP" altLang="en-US" sz="1600">
                <a:solidFill>
                  <a:schemeClr val="tx1"/>
                </a:solidFill>
              </a:rPr>
              <a:t>よ。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7C142098-B1A6-8B4E-A66C-AEF179A674AA}"/>
              </a:ext>
            </a:extLst>
          </p:cNvPr>
          <p:cNvSpPr/>
          <p:nvPr/>
        </p:nvSpPr>
        <p:spPr>
          <a:xfrm rot="5400000">
            <a:off x="7050636" y="3626492"/>
            <a:ext cx="562649" cy="45569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00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8640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44824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891403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284984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279576" y="1150667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151784" y="1150667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343472" y="2806851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24" y="3437384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4" y="3589784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916832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151784" y="1150667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284984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356992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501008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151784" y="2853430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3575720" y="2853430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626114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72" y="4778514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72" y="4930914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72" y="5083314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3575720" y="4247011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0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BFDBBD-6FD0-DE42-8D25-1F97EE49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764704"/>
            <a:ext cx="1152128" cy="96202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C7EE213-0271-7B41-A65E-7299B8B9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420888"/>
            <a:ext cx="1152128" cy="9620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21CBDB-F07A-0F48-9D40-D7B7E3B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467467"/>
            <a:ext cx="1152128" cy="9620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AA121A9-58D2-4C47-9516-F28B168B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861048"/>
            <a:ext cx="864096" cy="1009982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721AC28-4DA4-9645-84AD-7D5EEF6EFA8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2711624" y="1726731"/>
            <a:ext cx="1872208" cy="694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8B5520A-1668-F645-ACDC-928294540B5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583832" y="1726731"/>
            <a:ext cx="0" cy="740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65D0E-89DB-704C-B132-57A77A458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775520" y="3382915"/>
            <a:ext cx="936104" cy="4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615393A4-4709-FC40-9345-FE334119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72" y="4013448"/>
            <a:ext cx="864096" cy="100998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54FC8630-7A30-0046-9024-CDAEC295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72" y="4165848"/>
            <a:ext cx="864096" cy="1009982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AFB10D3E-F002-E34D-AB80-F186C96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492896"/>
            <a:ext cx="864096" cy="1009982"/>
          </a:xfrm>
          <a:prstGeom prst="rect">
            <a:avLst/>
          </a:prstGeom>
        </p:spPr>
      </p:pic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BDCE27-45AD-A049-9D17-22EE93CD2FE6}"/>
              </a:ext>
            </a:extLst>
          </p:cNvPr>
          <p:cNvCxnSpPr>
            <a:stCxn id="2" idx="2"/>
            <a:endCxn id="56" idx="0"/>
          </p:cNvCxnSpPr>
          <p:nvPr/>
        </p:nvCxnSpPr>
        <p:spPr>
          <a:xfrm>
            <a:off x="4583832" y="1726731"/>
            <a:ext cx="1800200" cy="766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図 58">
            <a:extLst>
              <a:ext uri="{FF2B5EF4-FFF2-40B4-BE49-F238E27FC236}">
                <a16:creationId xmlns:a16="http://schemas.microsoft.com/office/drawing/2014/main" id="{0DEF85E0-F6AB-504E-A512-CAA04F23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861048"/>
            <a:ext cx="1152128" cy="962027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32AFA010-49B7-424B-870F-952B3FFA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933056"/>
            <a:ext cx="864096" cy="1009982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79905621-9473-F546-93CE-82D2DBF9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4077072"/>
            <a:ext cx="864096" cy="1009982"/>
          </a:xfrm>
          <a:prstGeom prst="rect">
            <a:avLst/>
          </a:prstGeom>
        </p:spPr>
      </p:pic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22C49EFC-5874-954A-BD89-2A7127B359BC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4583832" y="3429494"/>
            <a:ext cx="864096" cy="50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DE96A513-3A8D-EC45-BC84-1A5623921A45}"/>
              </a:ext>
            </a:extLst>
          </p:cNvPr>
          <p:cNvCxnSpPr>
            <a:stCxn id="6" idx="2"/>
            <a:endCxn id="59" idx="0"/>
          </p:cNvCxnSpPr>
          <p:nvPr/>
        </p:nvCxnSpPr>
        <p:spPr>
          <a:xfrm flipH="1">
            <a:off x="4007768" y="3429494"/>
            <a:ext cx="576064" cy="43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>
            <a:extLst>
              <a:ext uri="{FF2B5EF4-FFF2-40B4-BE49-F238E27FC236}">
                <a16:creationId xmlns:a16="http://schemas.microsoft.com/office/drawing/2014/main" id="{2A67A5CD-04D9-E24B-AF96-469DD34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5202178"/>
            <a:ext cx="864096" cy="1009982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5A518C7E-0507-354B-A793-39F99635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20" y="5354578"/>
            <a:ext cx="864096" cy="100998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DFAF9FFA-FE06-7648-88C6-03E0A67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20" y="5506978"/>
            <a:ext cx="864096" cy="1009982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D0BEC110-9602-C041-A860-6AECB918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20" y="5659378"/>
            <a:ext cx="864096" cy="1009982"/>
          </a:xfrm>
          <a:prstGeom prst="rect">
            <a:avLst/>
          </a:prstGeom>
        </p:spPr>
      </p:pic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AF863FDB-E0E0-AA40-B014-341EA1F01F16}"/>
              </a:ext>
            </a:extLst>
          </p:cNvPr>
          <p:cNvCxnSpPr>
            <a:stCxn id="59" idx="2"/>
            <a:endCxn id="70" idx="0"/>
          </p:cNvCxnSpPr>
          <p:nvPr/>
        </p:nvCxnSpPr>
        <p:spPr>
          <a:xfrm>
            <a:off x="4007768" y="4823075"/>
            <a:ext cx="0" cy="379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069D32-1A86-994D-95AE-B903BCFD5DBE}"/>
              </a:ext>
            </a:extLst>
          </p:cNvPr>
          <p:cNvCxnSpPr>
            <a:cxnSpLocks/>
          </p:cNvCxnSpPr>
          <p:nvPr/>
        </p:nvCxnSpPr>
        <p:spPr>
          <a:xfrm flipV="1">
            <a:off x="2135560" y="3429000"/>
            <a:ext cx="720080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6FCC86-16E0-9E46-85FE-AF4FCC093807}"/>
              </a:ext>
            </a:extLst>
          </p:cNvPr>
          <p:cNvSpPr txBox="1"/>
          <p:nvPr/>
        </p:nvSpPr>
        <p:spPr>
          <a:xfrm>
            <a:off x="2423592" y="3645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C054361-3E3D-EC46-8EE6-2ABF2C7E88FC}"/>
              </a:ext>
            </a:extLst>
          </p:cNvPr>
          <p:cNvCxnSpPr>
            <a:cxnSpLocks/>
          </p:cNvCxnSpPr>
          <p:nvPr/>
        </p:nvCxnSpPr>
        <p:spPr>
          <a:xfrm flipV="1">
            <a:off x="2999656" y="2132856"/>
            <a:ext cx="86409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F6E062C-09FB-0845-A112-D37B003BD224}"/>
              </a:ext>
            </a:extLst>
          </p:cNvPr>
          <p:cNvSpPr txBox="1"/>
          <p:nvPr/>
        </p:nvSpPr>
        <p:spPr>
          <a:xfrm>
            <a:off x="3359696" y="2348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3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B1FB619E-F0C5-D54E-BF5F-54FA65C99A9F}"/>
              </a:ext>
            </a:extLst>
          </p:cNvPr>
          <p:cNvCxnSpPr>
            <a:cxnSpLocks/>
          </p:cNvCxnSpPr>
          <p:nvPr/>
        </p:nvCxnSpPr>
        <p:spPr>
          <a:xfrm flipV="1">
            <a:off x="4727848" y="1988840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5F58886-5932-A540-BA1B-14469E8418D7}"/>
              </a:ext>
            </a:extLst>
          </p:cNvPr>
          <p:cNvSpPr txBox="1"/>
          <p:nvPr/>
        </p:nvSpPr>
        <p:spPr>
          <a:xfrm>
            <a:off x="4871864" y="2132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6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1F841B5-758E-1346-9A69-8F09627D6CB9}"/>
              </a:ext>
            </a:extLst>
          </p:cNvPr>
          <p:cNvCxnSpPr>
            <a:cxnSpLocks/>
          </p:cNvCxnSpPr>
          <p:nvPr/>
        </p:nvCxnSpPr>
        <p:spPr>
          <a:xfrm flipH="1" flipV="1">
            <a:off x="5303912" y="1844824"/>
            <a:ext cx="1008112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F46860F-B908-B94D-8526-EF4D0674BC0D}"/>
              </a:ext>
            </a:extLst>
          </p:cNvPr>
          <p:cNvSpPr txBox="1"/>
          <p:nvPr/>
        </p:nvSpPr>
        <p:spPr>
          <a:xfrm>
            <a:off x="5879976" y="1700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4C9928C6-EF6B-044C-958E-DB9D9639F25E}"/>
              </a:ext>
            </a:extLst>
          </p:cNvPr>
          <p:cNvCxnSpPr>
            <a:cxnSpLocks/>
          </p:cNvCxnSpPr>
          <p:nvPr/>
        </p:nvCxnSpPr>
        <p:spPr>
          <a:xfrm flipV="1">
            <a:off x="4079776" y="3573016"/>
            <a:ext cx="432048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A09B05A-2ABD-8B43-920C-96CA7B83FDA4}"/>
              </a:ext>
            </a:extLst>
          </p:cNvPr>
          <p:cNvSpPr txBox="1"/>
          <p:nvPr/>
        </p:nvSpPr>
        <p:spPr>
          <a:xfrm>
            <a:off x="4295800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C9A9614-6206-3C49-9CF6-D5D3DD09645C}"/>
              </a:ext>
            </a:extLst>
          </p:cNvPr>
          <p:cNvCxnSpPr>
            <a:cxnSpLocks/>
          </p:cNvCxnSpPr>
          <p:nvPr/>
        </p:nvCxnSpPr>
        <p:spPr>
          <a:xfrm flipV="1">
            <a:off x="4151784" y="4797152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B60D352-31EC-B249-9BA6-96FBBEB32EDF}"/>
              </a:ext>
            </a:extLst>
          </p:cNvPr>
          <p:cNvSpPr txBox="1"/>
          <p:nvPr/>
        </p:nvSpPr>
        <p:spPr>
          <a:xfrm>
            <a:off x="4223792" y="47971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4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47B47A8-B0C5-5649-A552-219688EC98C6}"/>
              </a:ext>
            </a:extLst>
          </p:cNvPr>
          <p:cNvSpPr txBox="1"/>
          <p:nvPr/>
        </p:nvSpPr>
        <p:spPr>
          <a:xfrm>
            <a:off x="5303912" y="3501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2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37DFBDD-7C15-4742-A060-4F8DDBD07BAA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871864" y="3429000"/>
            <a:ext cx="432048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9A614C6-FCDC-2E4B-A324-3D6DEF559774}"/>
              </a:ext>
            </a:extLst>
          </p:cNvPr>
          <p:cNvCxnSpPr>
            <a:cxnSpLocks/>
          </p:cNvCxnSpPr>
          <p:nvPr/>
        </p:nvCxnSpPr>
        <p:spPr>
          <a:xfrm flipV="1">
            <a:off x="4583832" y="33265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7C4B449-EE6A-C94B-9FE7-47A649E7E8B1}"/>
              </a:ext>
            </a:extLst>
          </p:cNvPr>
          <p:cNvSpPr txBox="1"/>
          <p:nvPr/>
        </p:nvSpPr>
        <p:spPr>
          <a:xfrm>
            <a:off x="4655840" y="4766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solidFill>
                  <a:srgbClr val="FF0000"/>
                </a:solidFill>
              </a:rPr>
              <a:t>10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DC18EA-22FB-4F42-B53A-A05AA1C3972B}"/>
              </a:ext>
            </a:extLst>
          </p:cNvPr>
          <p:cNvSpPr txBox="1"/>
          <p:nvPr/>
        </p:nvSpPr>
        <p:spPr>
          <a:xfrm>
            <a:off x="2063552" y="980728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第一階層</a:t>
            </a:r>
            <a:endParaRPr kumimoji="1" lang="en-US" altLang="ja-JP" sz="1200"/>
          </a:p>
          <a:p>
            <a:r>
              <a:rPr lang="en-US" altLang="ja-JP" sz="1200"/>
              <a:t>num_files([[3],[[4],2],1])</a:t>
            </a:r>
            <a:endParaRPr kumimoji="1" lang="ja-JP" altLang="en-US" sz="12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60FDFCD-5D36-D14E-8C84-F1CDC5463A65}"/>
              </a:ext>
            </a:extLst>
          </p:cNvPr>
          <p:cNvSpPr txBox="1"/>
          <p:nvPr/>
        </p:nvSpPr>
        <p:spPr>
          <a:xfrm>
            <a:off x="839416" y="263691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第二階層</a:t>
            </a:r>
            <a:endParaRPr kumimoji="1" lang="en-US" altLang="ja-JP" sz="1200"/>
          </a:p>
          <a:p>
            <a:r>
              <a:rPr lang="en-US" altLang="ja-JP" sz="1200"/>
              <a:t>num_files([3])</a:t>
            </a:r>
            <a:endParaRPr kumimoji="1" lang="ja-JP" altLang="en-US" sz="12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A6D28B-0050-0641-BC4F-1D90F1114DE5}"/>
              </a:ext>
            </a:extLst>
          </p:cNvPr>
          <p:cNvSpPr txBox="1"/>
          <p:nvPr/>
        </p:nvSpPr>
        <p:spPr>
          <a:xfrm>
            <a:off x="191344" y="4149080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第三階層</a:t>
            </a:r>
            <a:endParaRPr kumimoji="1" lang="en-US" altLang="ja-JP" sz="1200"/>
          </a:p>
          <a:p>
            <a:r>
              <a:rPr lang="en-US" altLang="ja-JP" sz="1200"/>
              <a:t>num_files(3)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7134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0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 rot="10800000">
            <a:off x="775335" y="953770"/>
            <a:ext cx="2519680" cy="1454150"/>
            <a:chOff x="5398135" y="1884680"/>
            <a:chExt cx="2519680" cy="1454150"/>
          </a:xfrm>
        </p:grpSpPr>
        <p:pic>
          <p:nvPicPr>
            <p:cNvPr id="8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4238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お互い両手の人差し指を立てる</a:t>
            </a:r>
          </a:p>
        </p:txBody>
      </p:sp>
      <p:pic>
        <p:nvPicPr>
          <p:cNvPr id="1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35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0284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グループ化 13"/>
          <p:cNvGrpSpPr/>
          <p:nvPr/>
        </p:nvGrpSpPr>
        <p:grpSpPr>
          <a:xfrm rot="10800000">
            <a:off x="4534535" y="953770"/>
            <a:ext cx="2519680" cy="1454150"/>
            <a:chOff x="5398135" y="1884680"/>
            <a:chExt cx="2519680" cy="1454150"/>
          </a:xfrm>
        </p:grpSpPr>
        <p:pic>
          <p:nvPicPr>
            <p:cNvPr id="1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テキスト ボックス 16"/>
          <p:cNvSpPr txBox="1"/>
          <p:nvPr/>
        </p:nvSpPr>
        <p:spPr>
          <a:xfrm>
            <a:off x="4183084" y="43688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どちらかの手で相手の手を攻撃</a:t>
            </a:r>
          </a:p>
        </p:txBody>
      </p:sp>
      <p:cxnSp>
        <p:nvCxnSpPr>
          <p:cNvPr id="18" name="直線矢印コネクタ 17"/>
          <p:cNvCxnSpPr>
            <a:stCxn id="15" idx="0"/>
            <a:endCxn id="12" idx="0"/>
          </p:cNvCxnSpPr>
          <p:nvPr/>
        </p:nvCxnSpPr>
        <p:spPr>
          <a:xfrm flipH="1">
            <a:off x="5096510" y="2382520"/>
            <a:ext cx="1395730" cy="10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矢印 18"/>
          <p:cNvSpPr/>
          <p:nvPr/>
        </p:nvSpPr>
        <p:spPr>
          <a:xfrm>
            <a:off x="3566160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24085" y="3373120"/>
            <a:ext cx="1143931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グループ化 22"/>
          <p:cNvGrpSpPr/>
          <p:nvPr/>
        </p:nvGrpSpPr>
        <p:grpSpPr>
          <a:xfrm rot="10800000">
            <a:off x="8448336" y="953770"/>
            <a:ext cx="2519680" cy="1454150"/>
            <a:chOff x="5398135" y="1884680"/>
            <a:chExt cx="2519680" cy="1454150"/>
          </a:xfrm>
        </p:grpSpPr>
        <p:pic>
          <p:nvPicPr>
            <p:cNvPr id="24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135" y="1910080"/>
              <a:ext cx="11239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æã®æ°ãæ¹ã®ã¤ã©ã¹ãã1ã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73884" y="1884680"/>
              <a:ext cx="1143931" cy="145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テキスト ボックス 25"/>
          <p:cNvSpPr txBox="1"/>
          <p:nvPr/>
        </p:nvSpPr>
        <p:spPr>
          <a:xfrm>
            <a:off x="8096884" y="436880"/>
            <a:ext cx="370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攻撃された側は指の本数を増やす</a:t>
            </a:r>
            <a:endParaRPr kumimoji="1" lang="ja-JP" altLang="en-US" dirty="0"/>
          </a:p>
        </p:txBody>
      </p:sp>
      <p:sp>
        <p:nvSpPr>
          <p:cNvPr id="28" name="右矢印 27"/>
          <p:cNvSpPr/>
          <p:nvPr/>
        </p:nvSpPr>
        <p:spPr>
          <a:xfrm>
            <a:off x="7479961" y="2489200"/>
            <a:ext cx="721360" cy="64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æã®æ°ãæ¹ã®ã¤ã©ã¹ãã2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317" y="3398520"/>
            <a:ext cx="1123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0248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53415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4770" y="3338365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79768" y="705067"/>
            <a:ext cx="43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指の本数が</a:t>
            </a:r>
            <a:r>
              <a:rPr lang="en-US" altLang="ja-JP" dirty="0"/>
              <a:t>5</a:t>
            </a:r>
            <a:r>
              <a:rPr lang="ja-JP" altLang="en-US" dirty="0"/>
              <a:t>本を超えたらその手は死亡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>
            <a:stCxn id="9" idx="0"/>
            <a:endCxn id="10" idx="0"/>
          </p:cNvCxnSpPr>
          <p:nvPr/>
        </p:nvCxnSpPr>
        <p:spPr>
          <a:xfrm flipH="1">
            <a:off x="1044268" y="2490697"/>
            <a:ext cx="1031676" cy="847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矢印 7"/>
          <p:cNvSpPr/>
          <p:nvPr/>
        </p:nvSpPr>
        <p:spPr>
          <a:xfrm>
            <a:off x="2594432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9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85091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" y="3338365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206990" y="1268099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æã®æ°ãæ¹ã®ã¤ã©ã¹ãã3ã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38666" y="1268099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3004410" y="3207004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æã®æ°ãæ¹ã®ã¤ã©ã¹ãã1ã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9985" y="3338364"/>
            <a:ext cx="795603" cy="12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7421826" y="694253"/>
            <a:ext cx="305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両手が死んだら負け</a:t>
            </a:r>
            <a:endParaRPr kumimoji="1" lang="ja-JP" altLang="en-US" dirty="0"/>
          </a:p>
        </p:txBody>
      </p:sp>
      <p:sp>
        <p:nvSpPr>
          <p:cNvPr id="17" name="右矢印 16"/>
          <p:cNvSpPr/>
          <p:nvPr/>
        </p:nvSpPr>
        <p:spPr>
          <a:xfrm>
            <a:off x="8404170" y="2581984"/>
            <a:ext cx="501706" cy="5477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8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29516" y="1268098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/>
          <p:cNvSpPr txBox="1"/>
          <p:nvPr/>
        </p:nvSpPr>
        <p:spPr>
          <a:xfrm>
            <a:off x="6240733" y="3224391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228284" y="10635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96953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17189" y="322439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æã®æ°ãæ¹ã®ã¤ã©ã¹ãã4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51104" y="1276792"/>
            <a:ext cx="781707" cy="12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9849872" y="107228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dirty="0">
                <a:solidFill>
                  <a:srgbClr val="FF0000"/>
                </a:solidFill>
              </a:rPr>
              <a:t>×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cxnSp>
        <p:nvCxnSpPr>
          <p:cNvPr id="25" name="直線矢印コネクタ 24"/>
          <p:cNvCxnSpPr>
            <a:stCxn id="18" idx="0"/>
            <a:endCxn id="15" idx="0"/>
          </p:cNvCxnSpPr>
          <p:nvPr/>
        </p:nvCxnSpPr>
        <p:spPr>
          <a:xfrm>
            <a:off x="6920370" y="2490695"/>
            <a:ext cx="897417" cy="847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8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434</Words>
  <Application>Microsoft Office PowerPoint</Application>
  <PresentationFormat>ワイド画面</PresentationFormat>
  <Paragraphs>105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Menlo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watanabe</dc:creator>
  <cp:lastModifiedBy>渡辺 宙志</cp:lastModifiedBy>
  <cp:revision>59</cp:revision>
  <dcterms:created xsi:type="dcterms:W3CDTF">2019-01-06T01:02:33Z</dcterms:created>
  <dcterms:modified xsi:type="dcterms:W3CDTF">2021-07-21T13:22:51Z</dcterms:modified>
</cp:coreProperties>
</file>